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21146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Module 1: Introduction to Secrets Management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124206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explores the critical aspects of secrets management and introduces HashiCorp Vault as a robust solution.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60474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561236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5586293"/>
            <a:ext cx="337923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Vidhya Sudarsanan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5436" y="675561"/>
            <a:ext cx="5216128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Vault Architecture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345436" y="1640443"/>
            <a:ext cx="7425928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Vault architecture includes clients, a Vault server, storage backend, and audit logs. Each component plays a crucial role in maintaining security and functionality.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580108" y="2876312"/>
            <a:ext cx="22860" cy="4677728"/>
          </a:xfrm>
          <a:prstGeom prst="roundRect">
            <a:avLst>
              <a:gd name="adj" fmla="val 383343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791920" y="3099554"/>
            <a:ext cx="625912" cy="22860"/>
          </a:xfrm>
          <a:prstGeom prst="roundRect">
            <a:avLst>
              <a:gd name="adj" fmla="val 383343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6345436" y="2876312"/>
            <a:ext cx="469344" cy="46934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3660" y="2915424"/>
            <a:ext cx="312896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7623334" y="2947988"/>
            <a:ext cx="2608064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Clients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7623334" y="3399115"/>
            <a:ext cx="6148030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Applications or users making requests to Vault.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791920" y="4373285"/>
            <a:ext cx="625912" cy="22860"/>
          </a:xfrm>
          <a:prstGeom prst="roundRect">
            <a:avLst>
              <a:gd name="adj" fmla="val 383343"/>
            </a:avLst>
          </a:prstGeom>
          <a:solidFill>
            <a:srgbClr val="194A99"/>
          </a:solidFill>
          <a:ln/>
        </p:spPr>
      </p:sp>
      <p:sp>
        <p:nvSpPr>
          <p:cNvPr id="12" name="Shape 9"/>
          <p:cNvSpPr/>
          <p:nvPr/>
        </p:nvSpPr>
        <p:spPr>
          <a:xfrm>
            <a:off x="6345436" y="4150042"/>
            <a:ext cx="469344" cy="46934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3660" y="4189155"/>
            <a:ext cx="312896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7623334" y="4221718"/>
            <a:ext cx="2608064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Vault Server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623334" y="4672846"/>
            <a:ext cx="6148030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Processes API requests and manages secrets.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791920" y="5647015"/>
            <a:ext cx="625912" cy="22860"/>
          </a:xfrm>
          <a:prstGeom prst="roundRect">
            <a:avLst>
              <a:gd name="adj" fmla="val 383343"/>
            </a:avLst>
          </a:prstGeom>
          <a:solidFill>
            <a:srgbClr val="194A99"/>
          </a:solidFill>
          <a:ln/>
        </p:spPr>
      </p:sp>
      <p:sp>
        <p:nvSpPr>
          <p:cNvPr id="17" name="Shape 14"/>
          <p:cNvSpPr/>
          <p:nvPr/>
        </p:nvSpPr>
        <p:spPr>
          <a:xfrm>
            <a:off x="6345436" y="5423773"/>
            <a:ext cx="469344" cy="46934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423660" y="5462885"/>
            <a:ext cx="312896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7623334" y="5495449"/>
            <a:ext cx="2608064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Storage Backend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7623334" y="5946577"/>
            <a:ext cx="6148030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Stores encrypted secrets persistently.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791920" y="6920746"/>
            <a:ext cx="625912" cy="22860"/>
          </a:xfrm>
          <a:prstGeom prst="roundRect">
            <a:avLst>
              <a:gd name="adj" fmla="val 383343"/>
            </a:avLst>
          </a:prstGeom>
          <a:solidFill>
            <a:srgbClr val="194A99"/>
          </a:solidFill>
          <a:ln/>
        </p:spPr>
      </p:sp>
      <p:sp>
        <p:nvSpPr>
          <p:cNvPr id="22" name="Shape 19"/>
          <p:cNvSpPr/>
          <p:nvPr/>
        </p:nvSpPr>
        <p:spPr>
          <a:xfrm>
            <a:off x="6345436" y="6697504"/>
            <a:ext cx="469344" cy="46934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423660" y="6736616"/>
            <a:ext cx="312896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450" dirty="0"/>
          </a:p>
        </p:txBody>
      </p:sp>
      <p:sp>
        <p:nvSpPr>
          <p:cNvPr id="24" name="Text 21"/>
          <p:cNvSpPr/>
          <p:nvPr/>
        </p:nvSpPr>
        <p:spPr>
          <a:xfrm>
            <a:off x="7623334" y="6769179"/>
            <a:ext cx="2608064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Audit Logs</a:t>
            </a:r>
            <a:endParaRPr lang="en-US" sz="2050" dirty="0"/>
          </a:p>
        </p:txBody>
      </p:sp>
      <p:sp>
        <p:nvSpPr>
          <p:cNvPr id="25" name="Text 22"/>
          <p:cNvSpPr/>
          <p:nvPr/>
        </p:nvSpPr>
        <p:spPr>
          <a:xfrm>
            <a:off x="7623334" y="7220307"/>
            <a:ext cx="6148030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Records all requests for accountability.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054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21305"/>
            <a:ext cx="5786199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Secrets Management?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3563303"/>
            <a:ext cx="802124" cy="9626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06548" y="3723680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Definition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906548" y="4070509"/>
            <a:ext cx="1186005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Securely storing, accessing, and controlling sensitive data such as API keys, database credentials, and passwords.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525923"/>
            <a:ext cx="802124" cy="9626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06548" y="4686300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Confidentiality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906548" y="5033129"/>
            <a:ext cx="1186005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 secrets remain secure from unauthorized access.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488543"/>
            <a:ext cx="802124" cy="9626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06548" y="5648920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 Control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906548" y="5995749"/>
            <a:ext cx="1186005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Grant access only to authorized users and services.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6451163"/>
            <a:ext cx="802124" cy="9626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06548" y="6611541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Auditing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906548" y="6958370"/>
            <a:ext cx="1186005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who accessed what, when, and how.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4217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is it Important?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304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Common Risks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1627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Credentials hardcoded in source code.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439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Leaked secrets in logs or repositories.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250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Long-lived tokens in CI/CD pipelines.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60617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Lack of visibility and audit trails.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5304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Consequences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23929" y="41627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 breaches and data loss.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6439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Compliance violations (e.g., PCI, GDPR).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1250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Damaged reputation and financial loss.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61217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vs. Centralized Secrets Management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197423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Manual approaches to secrets management are inherently risky, challenging to scale, and prone to errors. Centralized solutions offer significant advantages in security and operational efficiency.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511516"/>
            <a:ext cx="336434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Challenges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514385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Decentralized storage.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62498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Manual rotation.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610612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visibility.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658725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risk of exposure.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5115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Centralized Benefits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23929" y="514385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Single source of truth.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62498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lifecycle.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610612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auditing.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658725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Reduced attack surface.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980" y="785098"/>
            <a:ext cx="7564041" cy="1269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Where Vault Fits in the Ecosystem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80" y="2394942"/>
            <a:ext cx="507802" cy="5078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0902" y="2480072"/>
            <a:ext cx="1641158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Centralized Storage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500902" y="3236714"/>
            <a:ext cx="1641158" cy="162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Vault offers encrypted, centralized storage for all secrets.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901" y="2394942"/>
            <a:ext cx="507802" cy="5078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06823" y="2480072"/>
            <a:ext cx="1641158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 Policies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106823" y="3236714"/>
            <a:ext cx="1641158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Fine-grained policies ensure precise access control.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822" y="2394942"/>
            <a:ext cx="507802" cy="5078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12744" y="2480072"/>
            <a:ext cx="1641277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Rotation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712744" y="3236714"/>
            <a:ext cx="1641277" cy="162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Secrets are automatically rotated to enhance security.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80" y="5303044"/>
            <a:ext cx="507802" cy="5078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0902" y="5388173"/>
            <a:ext cx="1641158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Broad Integration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500902" y="6144816"/>
            <a:ext cx="1641158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Integrates with cloud, CI/CD, and container platforms.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678775"/>
            <a:ext cx="5698093" cy="6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Use Cases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63798" y="1706166"/>
            <a:ext cx="7416403" cy="1295043"/>
          </a:xfrm>
          <a:prstGeom prst="roundRect">
            <a:avLst>
              <a:gd name="adj" fmla="val 720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3470" y="1935837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 Configuration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93470" y="2416135"/>
            <a:ext cx="6957060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Securely inject database and API credentials at runtime.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863798" y="3223260"/>
            <a:ext cx="7416403" cy="1295043"/>
          </a:xfrm>
          <a:prstGeom prst="roundRect">
            <a:avLst>
              <a:gd name="adj" fmla="val 720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470" y="3452932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CI/CD Pipelines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93470" y="3933230"/>
            <a:ext cx="6957060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 build secrets and tokens within Vault.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863798" y="4740354"/>
            <a:ext cx="7416403" cy="1295043"/>
          </a:xfrm>
          <a:prstGeom prst="roundRect">
            <a:avLst>
              <a:gd name="adj" fmla="val 720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3470" y="4970026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 Infrastructure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93470" y="5450324"/>
            <a:ext cx="6957060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 dynamic IAM credentials for AWS, Azure, and GCP.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863798" y="6257449"/>
            <a:ext cx="7416403" cy="1295043"/>
          </a:xfrm>
          <a:prstGeom prst="roundRect">
            <a:avLst>
              <a:gd name="adj" fmla="val 720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93470" y="6487120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 Access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93470" y="6967418"/>
            <a:ext cx="6957060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 the rotation of database credentials.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691896"/>
            <a:ext cx="1075991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Module 2: Getting Started with Vault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5833348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module provides a deeper dive into HashiCorp Vault's capabilities and core concepts, guiding users through its setup and practical applications.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10734"/>
            <a:ext cx="6707029" cy="6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HashiCorp Vault?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63798" y="2138124"/>
            <a:ext cx="499824" cy="49982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85674" y="2214443"/>
            <a:ext cx="286297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Secret Storage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85674" y="2694742"/>
            <a:ext cx="6694527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Vault offers a secure, centralized system for managing secrets.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863798" y="3494365"/>
            <a:ext cx="499824" cy="49982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85674" y="3570684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Secrets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85674" y="4050983"/>
            <a:ext cx="6694527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Generate on-demand credentials for databases and cloud IAM.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863798" y="4850606"/>
            <a:ext cx="499824" cy="49982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85674" y="4926925"/>
            <a:ext cx="31165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Encryption as a Service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85674" y="5407223"/>
            <a:ext cx="6694527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 encryption operations without direct access to keys.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863798" y="6206847"/>
            <a:ext cx="499824" cy="49982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85674" y="6283166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Audit Logging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5674" y="6763464"/>
            <a:ext cx="6694527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Maintain detailed logs of all secret access and operations.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432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Concepts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601629" y="296275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Vault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496270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central service for secret management.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30516" y="3381256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267" y="252269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943267" y="3056215"/>
            <a:ext cx="382333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Sensitive data managed by Vault.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70031" y="3119438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10066734" y="42829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Policies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0066734" y="4816435"/>
            <a:ext cx="369986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Rules defining secret access permissions.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87395" y="4787979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0"/>
          <p:cNvSpPr/>
          <p:nvPr/>
        </p:nvSpPr>
        <p:spPr>
          <a:xfrm>
            <a:off x="9943267" y="604325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Auth Methods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9943267" y="6576774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Methods for logging into Vault.</a:t>
            </a:r>
            <a:endParaRPr lang="en-US" sz="19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53062" y="6081117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  <p:sp>
        <p:nvSpPr>
          <p:cNvPr id="19" name="Text 13"/>
          <p:cNvSpPr/>
          <p:nvPr/>
        </p:nvSpPr>
        <p:spPr>
          <a:xfrm>
            <a:off x="1601629" y="540579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 Engines</a:t>
            </a:r>
            <a:endParaRPr lang="en-US" sz="2400" dirty="0"/>
          </a:p>
        </p:txBody>
      </p:sp>
      <p:sp>
        <p:nvSpPr>
          <p:cNvPr id="20" name="Text 14"/>
          <p:cNvSpPr/>
          <p:nvPr/>
        </p:nvSpPr>
        <p:spPr>
          <a:xfrm>
            <a:off x="863798" y="5939314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Plugins for storing or generating secrets.</a:t>
            </a:r>
            <a:endParaRPr lang="en-US" sz="190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11071" y="5211604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2025-06-05T10:44:56Z</dcterms:created>
  <dcterms:modified xsi:type="dcterms:W3CDTF">2025-06-05T10:44:56Z</dcterms:modified>
</cp:coreProperties>
</file>